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  <p:sldId id="273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735"/>
  </p:normalViewPr>
  <p:slideViewPr>
    <p:cSldViewPr snapToGrid="0">
      <p:cViewPr varScale="1">
        <p:scale>
          <a:sx n="105" d="100"/>
          <a:sy n="105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AEF33-065D-A35F-55F5-3BDDABA38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64EDA1-4290-CFF1-6512-F4EEC2186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C58A5-FE32-8941-D71A-B37D5FFBD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3E73D-427A-3331-85DE-F8101B7C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A54B2-6206-C2F3-8871-CF19329A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948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DE3F-6C7E-D7E2-4796-47DF245E4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B7914C-ECB4-D72D-AD66-422B8A959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43E6F-FF9E-FE47-5DCC-8117090E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C613B-5213-F571-C9F0-B484817F4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8E146-61DD-6CFC-F84E-D6B8AFCD8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569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2CD0C6-3607-4594-1040-5D360E7728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962D5-86E1-11DB-5360-8D77149DC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5F893-1C04-45EE-36DC-9A9CA6AE7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6F33C-A75B-D199-3935-358D15EC1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6915B-9B29-BC6A-E246-E2108B9D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82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A21B-1FD4-8A5B-3BE8-651766005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727DE-934C-2054-4DD0-2BAC832B0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468C0-74B5-56F3-DC62-4A4EF9A16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9D36F-CC2E-E9A9-5254-CB58B25F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0EDA8-DCD0-39CE-2DE6-F5605CB2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14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C6068-D42D-8651-2594-58A89A423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E9F66-4DE1-7712-6738-16C233569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17AEF-F012-922F-8DE0-31E92BEB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28E83-F1EF-CF7D-AC98-AC588EDDE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2A83D-4CB4-E350-8828-F2568029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895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82A63-5088-E753-BDE2-BD62D832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532B3-FDE4-B972-598F-DCF3AA854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C237E-DA9D-03AE-CB66-3EE3FA5A5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7DF54-268D-53A8-D81B-49064752F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DD4F5-3342-52FC-EFA3-166A03FD7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AB3EC-ABB8-19E5-B311-D414D346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419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9E30-188F-5FDD-E85A-62B8505B1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5E939-FA5A-6604-844A-91E8E0352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8197C-DB6D-3F70-BCF1-DA8E85FA4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686C25-70C0-52FE-B776-2DFA4FA7EA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5FD57-D383-43E6-5E27-D6367863A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CE1B5C-8E8D-07E0-C689-2FC2AE6AB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8DD2A7-2112-481B-1DF2-980D4B6B4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384BB6-374E-E076-6FBC-1A6A41853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771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B8C9A-576F-836B-65E1-E829EDC6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F518A-D2FE-B1B2-8D1A-898ED1B0E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A25A13-2215-7E2F-98E4-4643DE583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94B01-6A4E-6E81-D811-557BD67C7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122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75B56A-51F3-00DB-1702-0B51E0205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3C7A1-3311-B4DC-28B2-0D388B4A0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92DA3-457C-99D6-C69D-AEC55573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544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795C-7FDD-B8CD-D60A-ADE3655CF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C44DA-2617-10E4-FF1A-CA24E858D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029474-E74F-E9AA-E967-DF5B6DF49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9DE72-0CFB-DC96-C32C-90D28952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E1D03-84C9-361F-F320-B2547C32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63A920-3B60-D99F-622D-A80581F1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617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1413-1633-510B-4762-BD092262C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1B9D6A-5615-47EE-6196-808543EBA5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469CF-7301-C24D-77A3-253E621439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B2493-5580-7E97-22E4-93A0591B1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9A4F1-A460-8D0D-8EC4-067F9C351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044F0-E2C3-5A80-4E85-A96DB9B4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24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F85BFD-E598-41F1-4376-84DBC71A0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F76BF-F5AA-106E-7167-82EB695BD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5A520-AC79-A4AC-D823-2EFADE609C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38C0E-0F1A-EF4F-92B5-2E71AC4FB1B2}" type="datetimeFigureOut">
              <a:rPr lang="en-GB" smtClean="0"/>
              <a:t>09/10/2023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254F9-11D2-5C5D-FDF0-4EBBFFA80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114C-18A6-3A5C-E464-A2D25E2E5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00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34D45-56ED-CA12-D295-CA7255242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GBM Project SP039: CD45+ Cell Isolation and T Regulatory Cell Reclustering</a:t>
            </a:r>
            <a:endParaRPr lang="en-GB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B90D5-CC33-63B8-7682-00BC89B647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First Meeting 10-10-23</a:t>
            </a:r>
          </a:p>
          <a:p>
            <a:r>
              <a:rPr lang="en-GB" dirty="0"/>
              <a:t>Simone Puccio</a:t>
            </a:r>
          </a:p>
        </p:txBody>
      </p:sp>
    </p:spTree>
    <p:extLst>
      <p:ext uri="{BB962C8B-B14F-4D97-AF65-F5344CB8AC3E}">
        <p14:creationId xmlns:p14="http://schemas.microsoft.com/office/powerpoint/2010/main" val="1196735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building with many colored dots and lines&#10;&#10;Description automatically generated">
            <a:extLst>
              <a:ext uri="{FF2B5EF4-FFF2-40B4-BE49-F238E27FC236}">
                <a16:creationId xmlns:a16="http://schemas.microsoft.com/office/drawing/2014/main" id="{76514345-45F1-A555-7B8C-42FDF8342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481" y="1255436"/>
            <a:ext cx="6890808" cy="5541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86FBD1-30CF-3B01-8DD3-48FFF6DE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85" y="113742"/>
            <a:ext cx="10515600" cy="1325563"/>
          </a:xfrm>
        </p:spPr>
        <p:txBody>
          <a:bodyPr/>
          <a:lstStyle/>
          <a:p>
            <a:r>
              <a:rPr lang="en-GB" dirty="0"/>
              <a:t>T regulatory cells reclustering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B7C464-CC01-E5D0-F513-67EDC05086D3}"/>
              </a:ext>
            </a:extLst>
          </p:cNvPr>
          <p:cNvSpPr/>
          <p:nvPr/>
        </p:nvSpPr>
        <p:spPr>
          <a:xfrm>
            <a:off x="4238171" y="1202485"/>
            <a:ext cx="4267200" cy="539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85B5-B292-BB21-8E33-F9869FB70232}"/>
              </a:ext>
            </a:extLst>
          </p:cNvPr>
          <p:cNvSpPr/>
          <p:nvPr/>
        </p:nvSpPr>
        <p:spPr>
          <a:xfrm>
            <a:off x="3671242" y="1820622"/>
            <a:ext cx="4834129" cy="539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16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C9BB-17AD-24C7-95B0-2E3A8803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Resolution 2</a:t>
            </a:r>
          </a:p>
        </p:txBody>
      </p:sp>
    </p:spTree>
    <p:extLst>
      <p:ext uri="{BB962C8B-B14F-4D97-AF65-F5344CB8AC3E}">
        <p14:creationId xmlns:p14="http://schemas.microsoft.com/office/powerpoint/2010/main" val="3386596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A353-9568-41DD-5021-6E06D789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Resolution 2 - Reclustering</a:t>
            </a:r>
          </a:p>
        </p:txBody>
      </p:sp>
      <p:pic>
        <p:nvPicPr>
          <p:cNvPr id="4" name="Picture 3" descr="A group of colored maps&#10;&#10;Description automatically generated with medium confidence">
            <a:extLst>
              <a:ext uri="{FF2B5EF4-FFF2-40B4-BE49-F238E27FC236}">
                <a16:creationId xmlns:a16="http://schemas.microsoft.com/office/drawing/2014/main" id="{AB4D12E6-AB2A-A50E-8435-A8C3EE755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17" y="2136706"/>
            <a:ext cx="8372566" cy="40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45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917FB287-C5B9-9D70-5AC3-CCED66D2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393" y="1690688"/>
            <a:ext cx="8739554" cy="48269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6C52138-2185-45F3-EC5C-7EB0FACEB84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Resolution 2 - Reclustering</a:t>
            </a:r>
          </a:p>
        </p:txBody>
      </p:sp>
    </p:spTree>
    <p:extLst>
      <p:ext uri="{BB962C8B-B14F-4D97-AF65-F5344CB8AC3E}">
        <p14:creationId xmlns:p14="http://schemas.microsoft.com/office/powerpoint/2010/main" val="4153677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orange bars&#10;&#10;Description automatically generated">
            <a:extLst>
              <a:ext uri="{FF2B5EF4-FFF2-40B4-BE49-F238E27FC236}">
                <a16:creationId xmlns:a16="http://schemas.microsoft.com/office/drawing/2014/main" id="{41ED444E-CC55-562F-5A6A-00ACAB88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9086"/>
            <a:ext cx="6132060" cy="4286423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A3F6310-7F65-BCEC-817C-F303BF59C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584" y="2336800"/>
            <a:ext cx="5888416" cy="40687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5BD6747-3FB2-C2EF-8498-8B1C00B7AE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Resolution 2 – Cluster frequency</a:t>
            </a:r>
          </a:p>
        </p:txBody>
      </p:sp>
    </p:spTree>
    <p:extLst>
      <p:ext uri="{BB962C8B-B14F-4D97-AF65-F5344CB8AC3E}">
        <p14:creationId xmlns:p14="http://schemas.microsoft.com/office/powerpoint/2010/main" val="3485208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a number of blue squares&#10;&#10;Description automatically generated with medium confidence">
            <a:extLst>
              <a:ext uri="{FF2B5EF4-FFF2-40B4-BE49-F238E27FC236}">
                <a16:creationId xmlns:a16="http://schemas.microsoft.com/office/drawing/2014/main" id="{2D1ED522-6184-8EF7-4725-3F477B3D6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95" y="2113641"/>
            <a:ext cx="9807409" cy="38372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E59F15-21FB-9AEC-69DC-5C59B36FCFB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Resolution 2 – Cluster frequency</a:t>
            </a:r>
          </a:p>
        </p:txBody>
      </p:sp>
    </p:spTree>
    <p:extLst>
      <p:ext uri="{BB962C8B-B14F-4D97-AF65-F5344CB8AC3E}">
        <p14:creationId xmlns:p14="http://schemas.microsoft.com/office/powerpoint/2010/main" val="2389723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E5465A2-43FC-218B-1BBB-9BA563F10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809"/>
          <a:stretch/>
        </p:blipFill>
        <p:spPr>
          <a:xfrm>
            <a:off x="740229" y="2016739"/>
            <a:ext cx="5144989" cy="2142671"/>
          </a:xfrm>
          <a:prstGeom prst="rect">
            <a:avLst/>
          </a:prstGeom>
        </p:spPr>
      </p:pic>
      <p:pic>
        <p:nvPicPr>
          <p:cNvPr id="5" name="Picture 4" descr="A graph of a cluster of data&#10;&#10;Description automatically generated with medium confidence">
            <a:extLst>
              <a:ext uri="{FF2B5EF4-FFF2-40B4-BE49-F238E27FC236}">
                <a16:creationId xmlns:a16="http://schemas.microsoft.com/office/drawing/2014/main" id="{25DEB7F9-A4BF-23D8-972E-CFFA3BD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714" y="2197100"/>
            <a:ext cx="4873172" cy="4315968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9E19E6E-0DF0-B1EF-21C3-F38A64F0F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70"/>
          <a:stretch/>
        </p:blipFill>
        <p:spPr>
          <a:xfrm>
            <a:off x="740229" y="4159410"/>
            <a:ext cx="5357820" cy="235365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3AA47E-636F-DE94-83EC-C51004563F9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Resolution 2 – DEGS</a:t>
            </a:r>
          </a:p>
        </p:txBody>
      </p:sp>
    </p:spTree>
    <p:extLst>
      <p:ext uri="{BB962C8B-B14F-4D97-AF65-F5344CB8AC3E}">
        <p14:creationId xmlns:p14="http://schemas.microsoft.com/office/powerpoint/2010/main" val="3892538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C9BB-17AD-24C7-95B0-2E3A8803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Resolution 3</a:t>
            </a:r>
          </a:p>
        </p:txBody>
      </p:sp>
    </p:spTree>
    <p:extLst>
      <p:ext uri="{BB962C8B-B14F-4D97-AF65-F5344CB8AC3E}">
        <p14:creationId xmlns:p14="http://schemas.microsoft.com/office/powerpoint/2010/main" val="3148028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maps with different colors&#10;&#10;Description automatically generated">
            <a:extLst>
              <a:ext uri="{FF2B5EF4-FFF2-40B4-BE49-F238E27FC236}">
                <a16:creationId xmlns:a16="http://schemas.microsoft.com/office/drawing/2014/main" id="{955D3186-6F48-B248-0372-59892BF46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668" y="2042414"/>
            <a:ext cx="9428740" cy="459003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3296D7E-C15D-E1E9-A789-726F2B1B63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Resolution 3 - Reclustering</a:t>
            </a:r>
          </a:p>
        </p:txBody>
      </p:sp>
    </p:spTree>
    <p:extLst>
      <p:ext uri="{BB962C8B-B14F-4D97-AF65-F5344CB8AC3E}">
        <p14:creationId xmlns:p14="http://schemas.microsoft.com/office/powerpoint/2010/main" val="1325507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images of different colored dots&#10;&#10;Description automatically generated">
            <a:extLst>
              <a:ext uri="{FF2B5EF4-FFF2-40B4-BE49-F238E27FC236}">
                <a16:creationId xmlns:a16="http://schemas.microsoft.com/office/drawing/2014/main" id="{6AB14125-B1C9-F509-576E-E3653B518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296" y="1690688"/>
            <a:ext cx="8697976" cy="469336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29DAFF8-0A08-F70A-10D9-353206E1B48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Resolution 3 - Reclustering</a:t>
            </a:r>
          </a:p>
        </p:txBody>
      </p:sp>
    </p:spTree>
    <p:extLst>
      <p:ext uri="{BB962C8B-B14F-4D97-AF65-F5344CB8AC3E}">
        <p14:creationId xmlns:p14="http://schemas.microsoft.com/office/powerpoint/2010/main" val="2267768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80F39-84C4-6853-B678-301432342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and Clinical Information of </a:t>
            </a:r>
            <a:r>
              <a:rPr lang="en-GB" dirty="0" err="1"/>
              <a:t>Ptz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0BCCEF-DFF4-B517-7075-C994984D5DF9}"/>
              </a:ext>
            </a:extLst>
          </p:cNvPr>
          <p:cNvSpPr txBox="1"/>
          <p:nvPr/>
        </p:nvSpPr>
        <p:spPr>
          <a:xfrm>
            <a:off x="838200" y="1999488"/>
            <a:ext cx="10244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74151"/>
                </a:solidFill>
                <a:latin typeface="Söhne"/>
              </a:rPr>
              <a:t>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ingle-cell RNA sequencing (scRNA-Seq) study involving 46 patients with glioblastoma (GBM). In this study, 7 patients are classified as having recurrent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tumors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while 39 have primary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tumors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Four patients were excluded due to a low number of specific cells (CD45+/CD3E+ cells being below 50).</a:t>
            </a:r>
          </a:p>
          <a:p>
            <a:pPr algn="l"/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 samples are sourced from 7 different public repositories. Some samples have associated clinical information, including age, sex, IDH1, EGFR, and biopsy localization. The clinical information is stored in a file named "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MetadataIntegrationTreg.xlsx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8941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blue and orange bars&#10;&#10;Description automatically generated">
            <a:extLst>
              <a:ext uri="{FF2B5EF4-FFF2-40B4-BE49-F238E27FC236}">
                <a16:creationId xmlns:a16="http://schemas.microsoft.com/office/drawing/2014/main" id="{2C613954-A56D-5559-E8C1-1A1B17B8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24417"/>
            <a:ext cx="5979612" cy="4105696"/>
          </a:xfrm>
          <a:prstGeom prst="rect">
            <a:avLst/>
          </a:prstGeom>
        </p:spPr>
      </p:pic>
      <p:pic>
        <p:nvPicPr>
          <p:cNvPr id="5" name="Picture 4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9E3E817D-99A6-9322-B8B8-4DB8BC0EC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410" y="2264625"/>
            <a:ext cx="6109589" cy="410569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48B7A35-D23B-8E4B-C6DF-676ED69F541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Resolution 3 – Cluster frequency</a:t>
            </a:r>
          </a:p>
        </p:txBody>
      </p:sp>
    </p:spTree>
    <p:extLst>
      <p:ext uri="{BB962C8B-B14F-4D97-AF65-F5344CB8AC3E}">
        <p14:creationId xmlns:p14="http://schemas.microsoft.com/office/powerpoint/2010/main" val="2678679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a number of blue squares&#10;&#10;Description automatically generated with medium confidence">
            <a:extLst>
              <a:ext uri="{FF2B5EF4-FFF2-40B4-BE49-F238E27FC236}">
                <a16:creationId xmlns:a16="http://schemas.microsoft.com/office/drawing/2014/main" id="{21516EED-8CD5-4AF8-ADDA-1A156532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758" y="2247138"/>
            <a:ext cx="10614814" cy="41780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EE5BF11-3DFD-C106-96E9-97A934599AB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Resolution 3 - Cluster frequency </a:t>
            </a:r>
          </a:p>
        </p:txBody>
      </p:sp>
    </p:spTree>
    <p:extLst>
      <p:ext uri="{BB962C8B-B14F-4D97-AF65-F5344CB8AC3E}">
        <p14:creationId xmlns:p14="http://schemas.microsoft.com/office/powerpoint/2010/main" val="2932968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two people&#10;&#10;Description automatically generated with medium confidence">
            <a:extLst>
              <a:ext uri="{FF2B5EF4-FFF2-40B4-BE49-F238E27FC236}">
                <a16:creationId xmlns:a16="http://schemas.microsoft.com/office/drawing/2014/main" id="{3B506ADC-EDD1-3A2D-4BFD-B87C9ED93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63" b="44848"/>
          <a:stretch/>
        </p:blipFill>
        <p:spPr>
          <a:xfrm>
            <a:off x="1136263" y="3008090"/>
            <a:ext cx="5247178" cy="2216600"/>
          </a:xfrm>
          <a:prstGeom prst="rect">
            <a:avLst/>
          </a:prstGeom>
        </p:spPr>
      </p:pic>
      <p:pic>
        <p:nvPicPr>
          <p:cNvPr id="3" name="Picture 2" descr="A graph of multiple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0D32F88-60F1-9C5D-109C-92CC4CC4C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934" y="1690688"/>
            <a:ext cx="4518660" cy="4075654"/>
          </a:xfrm>
          <a:prstGeom prst="rect">
            <a:avLst/>
          </a:prstGeom>
        </p:spPr>
      </p:pic>
      <p:pic>
        <p:nvPicPr>
          <p:cNvPr id="6" name="Picture 5" descr="A graph of two people&#10;&#10;Description automatically generated with medium confidence">
            <a:extLst>
              <a:ext uri="{FF2B5EF4-FFF2-40B4-BE49-F238E27FC236}">
                <a16:creationId xmlns:a16="http://schemas.microsoft.com/office/drawing/2014/main" id="{A9D80995-BBC0-272C-F84F-F848587AC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52" r="71868"/>
          <a:stretch/>
        </p:blipFill>
        <p:spPr>
          <a:xfrm>
            <a:off x="938711" y="4939255"/>
            <a:ext cx="2775406" cy="191874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A5C02EC-63C5-3448-6129-3FFA46B014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Resolution 3 – DEGS</a:t>
            </a:r>
          </a:p>
        </p:txBody>
      </p:sp>
      <p:pic>
        <p:nvPicPr>
          <p:cNvPr id="8" name="Picture 7" descr="A graph of two people&#10;&#10;Description automatically generated with medium confidence">
            <a:extLst>
              <a:ext uri="{FF2B5EF4-FFF2-40B4-BE49-F238E27FC236}">
                <a16:creationId xmlns:a16="http://schemas.microsoft.com/office/drawing/2014/main" id="{1CA5789D-B5E7-7806-5AA4-28BA78BBD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078" b="49454"/>
          <a:stretch/>
        </p:blipFill>
        <p:spPr>
          <a:xfrm>
            <a:off x="838200" y="983802"/>
            <a:ext cx="5742793" cy="210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6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9DD6-4F24-5150-F397-64D85FCD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Quality Control and Prefiltering</a:t>
            </a:r>
          </a:p>
        </p:txBody>
      </p:sp>
      <p:pic>
        <p:nvPicPr>
          <p:cNvPr id="6" name="Picture 5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76F7AC0E-B704-9427-88D5-483C69440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37" y="2037833"/>
            <a:ext cx="4431740" cy="353565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98293B2-1076-B92B-F5B6-22CE85646F5E}"/>
              </a:ext>
            </a:extLst>
          </p:cNvPr>
          <p:cNvGrpSpPr/>
          <p:nvPr/>
        </p:nvGrpSpPr>
        <p:grpSpPr>
          <a:xfrm>
            <a:off x="4059686" y="2037833"/>
            <a:ext cx="3661914" cy="3448958"/>
            <a:chOff x="4059686" y="2037833"/>
            <a:chExt cx="3661914" cy="3448958"/>
          </a:xfrm>
        </p:grpSpPr>
        <p:pic>
          <p:nvPicPr>
            <p:cNvPr id="8" name="Picture 7" descr="A graph with blue dots&#10;&#10;Description automatically generated">
              <a:extLst>
                <a:ext uri="{FF2B5EF4-FFF2-40B4-BE49-F238E27FC236}">
                  <a16:creationId xmlns:a16="http://schemas.microsoft.com/office/drawing/2014/main" id="{70E2FE63-DCC7-F9FC-DE2F-A7B3B0887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4352" y="2037833"/>
              <a:ext cx="3477248" cy="310181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B0E9F8-B68B-A80F-3AD1-45FFC03C7421}"/>
                </a:ext>
              </a:extLst>
            </p:cNvPr>
            <p:cNvSpPr txBox="1"/>
            <p:nvPr/>
          </p:nvSpPr>
          <p:spPr>
            <a:xfrm>
              <a:off x="5849256" y="5117459"/>
              <a:ext cx="130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CD4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5C6F04-BA95-2686-B671-E94617E7E025}"/>
                </a:ext>
              </a:extLst>
            </p:cNvPr>
            <p:cNvSpPr txBox="1"/>
            <p:nvPr/>
          </p:nvSpPr>
          <p:spPr>
            <a:xfrm rot="16200000">
              <a:off x="3591209" y="3244334"/>
              <a:ext cx="130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CD8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82DEA64-A96B-E55F-2E95-C9FAC6DFDFA3}"/>
              </a:ext>
            </a:extLst>
          </p:cNvPr>
          <p:cNvSpPr txBox="1"/>
          <p:nvPr/>
        </p:nvSpPr>
        <p:spPr>
          <a:xfrm>
            <a:off x="8058912" y="2037833"/>
            <a:ext cx="34137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Single Cohort are pre-</a:t>
            </a:r>
            <a:r>
              <a:rPr lang="en-GB" dirty="0" err="1"/>
              <a:t>analyzed</a:t>
            </a:r>
            <a:r>
              <a:rPr lang="en-GB" dirty="0"/>
              <a:t> and only Cells CD45+ CD3+ were retained for the down-stream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Mito and </a:t>
            </a:r>
            <a:r>
              <a:rPr lang="en-GB" dirty="0" err="1"/>
              <a:t>Ribo</a:t>
            </a:r>
            <a:r>
              <a:rPr lang="en-GB" dirty="0"/>
              <a:t> genes are removed, only protein coding genes with functional annotation are retained suitable for the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Double positive CD4+/CD8+ positive cells were removed.  </a:t>
            </a:r>
          </a:p>
        </p:txBody>
      </p:sp>
    </p:spTree>
    <p:extLst>
      <p:ext uri="{BB962C8B-B14F-4D97-AF65-F5344CB8AC3E}">
        <p14:creationId xmlns:p14="http://schemas.microsoft.com/office/powerpoint/2010/main" val="68681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enerated map&#10;&#10;Description automatically generated">
            <a:extLst>
              <a:ext uri="{FF2B5EF4-FFF2-40B4-BE49-F238E27FC236}">
                <a16:creationId xmlns:a16="http://schemas.microsoft.com/office/drawing/2014/main" id="{6883F3E0-77F4-9271-CB3D-F99133D3F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61538"/>
            <a:ext cx="8737975" cy="514766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A84C49A-8B08-E8D6-82D9-E076539601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Batch effect evaluation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25E45-2043-581E-724C-61572901C2C7}"/>
              </a:ext>
            </a:extLst>
          </p:cNvPr>
          <p:cNvSpPr txBox="1"/>
          <p:nvPr/>
        </p:nvSpPr>
        <p:spPr>
          <a:xfrm>
            <a:off x="5207187" y="4373023"/>
            <a:ext cx="63276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/>
              <a:t>First, batch effects were assessed and visualized. Subsequently, factors contributing to unwanted biological variation, specifically conditions such as Primary Tumor/Recurrent, Different Sample origins, and Different Cohorts, were identified and retained as covariates.</a:t>
            </a:r>
          </a:p>
        </p:txBody>
      </p:sp>
    </p:spTree>
    <p:extLst>
      <p:ext uri="{BB962C8B-B14F-4D97-AF65-F5344CB8AC3E}">
        <p14:creationId xmlns:p14="http://schemas.microsoft.com/office/powerpoint/2010/main" val="307478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97C1F-411D-DD5E-362F-1A6157ECD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45"/>
            <a:ext cx="10515600" cy="1325563"/>
          </a:xfrm>
        </p:spPr>
        <p:txBody>
          <a:bodyPr/>
          <a:lstStyle/>
          <a:p>
            <a:r>
              <a:rPr lang="en-GB" dirty="0"/>
              <a:t>Batch effect removal </a:t>
            </a:r>
          </a:p>
        </p:txBody>
      </p:sp>
      <p:pic>
        <p:nvPicPr>
          <p:cNvPr id="4" name="Picture 3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50DF6855-065B-3E70-0434-17F7F2142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657"/>
            <a:ext cx="9013868" cy="5186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9E08FA-FE6C-7312-602E-DF2076C80BC0}"/>
              </a:ext>
            </a:extLst>
          </p:cNvPr>
          <p:cNvSpPr txBox="1"/>
          <p:nvPr/>
        </p:nvSpPr>
        <p:spPr>
          <a:xfrm>
            <a:off x="7710715" y="4205015"/>
            <a:ext cx="3933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Batch effects were mitigated using a specific tool called Harmony. The first 30 principal components (PCAs) were employed along with the Louvain algorithm for clustering.</a:t>
            </a:r>
          </a:p>
        </p:txBody>
      </p:sp>
    </p:spTree>
    <p:extLst>
      <p:ext uri="{BB962C8B-B14F-4D97-AF65-F5344CB8AC3E}">
        <p14:creationId xmlns:p14="http://schemas.microsoft.com/office/powerpoint/2010/main" val="2476058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DFD2C-0CF5-7303-E5A5-360A98DF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</a:t>
            </a:r>
          </a:p>
        </p:txBody>
      </p:sp>
      <p:pic>
        <p:nvPicPr>
          <p:cNvPr id="4" name="Picture 3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6721FE54-40E8-746A-C968-9EB27B903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83" y="1456304"/>
            <a:ext cx="6509957" cy="5036571"/>
          </a:xfrm>
          <a:prstGeom prst="rect">
            <a:avLst/>
          </a:prstGeom>
        </p:spPr>
      </p:pic>
      <p:pic>
        <p:nvPicPr>
          <p:cNvPr id="6" name="Picture 5" descr="A close-up of a red and blue dot&#10;&#10;Description automatically generated">
            <a:extLst>
              <a:ext uri="{FF2B5EF4-FFF2-40B4-BE49-F238E27FC236}">
                <a16:creationId xmlns:a16="http://schemas.microsoft.com/office/drawing/2014/main" id="{73C6B555-D44D-9C69-722A-AEEA00C8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593" y="1289793"/>
            <a:ext cx="5398407" cy="2984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6D2A4D-A5CD-13D9-9C47-543669784D77}"/>
              </a:ext>
            </a:extLst>
          </p:cNvPr>
          <p:cNvSpPr txBox="1"/>
          <p:nvPr/>
        </p:nvSpPr>
        <p:spPr>
          <a:xfrm>
            <a:off x="6918640" y="4273941"/>
            <a:ext cx="45621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We identified 12 clusters, and with the help of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CellTypist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cell classification, we were able to distinctly recognize CD4 positive T cells, specifically in clusters 2, 4, and 10 based on the Louvain clustering. Notably, cells within cluster 4 were identified as CD4+ T regulatory cells. These specific cells from cluster 4 were subsequently selected for Treg reclustering.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6370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6382B-4EC8-2526-896D-B09C30D96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Differentially Genes Expression</a:t>
            </a:r>
          </a:p>
        </p:txBody>
      </p:sp>
      <p:pic>
        <p:nvPicPr>
          <p:cNvPr id="4" name="Picture 3" descr="A graph of different types of sports&#10;&#10;Description automatically generated with medium confidence">
            <a:extLst>
              <a:ext uri="{FF2B5EF4-FFF2-40B4-BE49-F238E27FC236}">
                <a16:creationId xmlns:a16="http://schemas.microsoft.com/office/drawing/2014/main" id="{E7CD5C1D-88DF-4ED9-D4EB-FD1EBB29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343"/>
            <a:ext cx="6800397" cy="5021943"/>
          </a:xfrm>
          <a:prstGeom prst="rect">
            <a:avLst/>
          </a:prstGeom>
        </p:spPr>
      </p:pic>
      <p:pic>
        <p:nvPicPr>
          <p:cNvPr id="5" name="Picture 4" descr="A graph of multiple colors&#10;&#10;Description automatically generated with medium confidence">
            <a:extLst>
              <a:ext uri="{FF2B5EF4-FFF2-40B4-BE49-F238E27FC236}">
                <a16:creationId xmlns:a16="http://schemas.microsoft.com/office/drawing/2014/main" id="{3F5A9E31-6B79-D937-FA7C-EE8265D8E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110" y="1364343"/>
            <a:ext cx="5544890" cy="513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18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26687-CCA9-47C2-740A-C2E2AC0B7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 Frequency - Type and Cohort </a:t>
            </a:r>
          </a:p>
        </p:txBody>
      </p:sp>
      <p:pic>
        <p:nvPicPr>
          <p:cNvPr id="6" name="Picture 5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50B7E6EB-18E1-A6CE-9257-FBFF2858D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6137"/>
            <a:ext cx="6004556" cy="4091657"/>
          </a:xfrm>
          <a:prstGeom prst="rect">
            <a:avLst/>
          </a:prstGeom>
        </p:spPr>
      </p:pic>
      <p:pic>
        <p:nvPicPr>
          <p:cNvPr id="10" name="Picture 9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7F683EE1-2F78-87BE-3028-8CF63B88C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124" y="2109869"/>
            <a:ext cx="6325876" cy="428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25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6A942-2E82-4878-A064-01A261B8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Resolution 2 - Cluster frequency </a:t>
            </a:r>
          </a:p>
        </p:txBody>
      </p:sp>
      <p:pic>
        <p:nvPicPr>
          <p:cNvPr id="3" name="Picture 2" descr="A diagram of several boxes&#10;&#10;Description automatically generated with medium confidence">
            <a:extLst>
              <a:ext uri="{FF2B5EF4-FFF2-40B4-BE49-F238E27FC236}">
                <a16:creationId xmlns:a16="http://schemas.microsoft.com/office/drawing/2014/main" id="{093DD8AB-FDAB-C8C8-3592-D3A39E63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10" y="2410096"/>
            <a:ext cx="10515599" cy="405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07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</TotalTime>
  <Words>391</Words>
  <Application>Microsoft Macintosh PowerPoint</Application>
  <PresentationFormat>Widescreen</PresentationFormat>
  <Paragraphs>37</Paragraphs>
  <Slides>22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Söhne</vt:lpstr>
      <vt:lpstr>Office Theme</vt:lpstr>
      <vt:lpstr>GBM Project SP039: CD45+ Cell Isolation and T Regulatory Cell Reclustering</vt:lpstr>
      <vt:lpstr>Dataset and Clinical Information of Ptz</vt:lpstr>
      <vt:lpstr>Quality Control and Prefiltering</vt:lpstr>
      <vt:lpstr>PowerPoint Presentation</vt:lpstr>
      <vt:lpstr>Batch effect removal </vt:lpstr>
      <vt:lpstr>Clustering</vt:lpstr>
      <vt:lpstr>Differentially Genes Expression</vt:lpstr>
      <vt:lpstr>Cluster Frequency - Type and Cohort </vt:lpstr>
      <vt:lpstr>Resolution 2 - Cluster frequency </vt:lpstr>
      <vt:lpstr>T regulatory cells reclustering</vt:lpstr>
      <vt:lpstr>Resolution 2</vt:lpstr>
      <vt:lpstr>Resolution 2 - Reclustering</vt:lpstr>
      <vt:lpstr>PowerPoint Presentation</vt:lpstr>
      <vt:lpstr>PowerPoint Presentation</vt:lpstr>
      <vt:lpstr>PowerPoint Presentation</vt:lpstr>
      <vt:lpstr>PowerPoint Presentation</vt:lpstr>
      <vt:lpstr>Resolution 3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GBM Project SP039 CD45+ Isolation and T regulatory cells reclustering</dc:title>
  <dc:creator>Simone Puccio</dc:creator>
  <cp:lastModifiedBy>Simone Puccio</cp:lastModifiedBy>
  <cp:revision>4</cp:revision>
  <dcterms:created xsi:type="dcterms:W3CDTF">2023-10-09T18:57:55Z</dcterms:created>
  <dcterms:modified xsi:type="dcterms:W3CDTF">2023-10-10T08:50:46Z</dcterms:modified>
</cp:coreProperties>
</file>